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gif" ContentType="image/gif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1648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758722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  <a:endParaRPr lang="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  <a:endParaRPr lang="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  <a:endParaRPr lang="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  <a:endParaRPr lang="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  <a:endParaRPr lang="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  <a:endParaRPr lang="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  <a:endParaRPr lang="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  <a:endParaRPr lang="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  <a:endParaRPr lang="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  <a:endParaRPr lang="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‹#›</a:t>
            </a:fld>
            <a:endParaRPr lang="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r" sz="1000">
                <a:solidFill>
                  <a:schemeClr val="dk2"/>
                </a:solidFill>
              </a:rPr>
              <a:t>‹#›</a:t>
            </a:fld>
            <a:endParaRPr lang="fr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www.kronos.money" TargetMode="External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http://www.economist.com/content/global_debt_clock" TargetMode="External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jp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hyperlink" Target="www.guez.org" TargetMode="External"/><Relationship Id="rId5" Type="http://schemas.openxmlformats.org/officeDocument/2006/relationships/hyperlink" Target="www.kronos.money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0" y="215932"/>
            <a:ext cx="8520600" cy="947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 b="1" dirty="0"/>
              <a:t>KRONOS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11815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 dirty="0"/>
              <a:t>Time Currency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sz="1800" dirty="0"/>
          </a:p>
          <a:p>
            <a:pPr lvl="0">
              <a:spcBef>
                <a:spcPts val="0"/>
              </a:spcBef>
              <a:buNone/>
            </a:pPr>
            <a:endParaRPr sz="1800" dirty="0"/>
          </a:p>
          <a:p>
            <a:pPr lvl="0">
              <a:spcBef>
                <a:spcPts val="0"/>
              </a:spcBef>
              <a:buNone/>
            </a:pPr>
            <a:endParaRPr sz="1800" dirty="0"/>
          </a:p>
          <a:p>
            <a:pPr lvl="0">
              <a:spcBef>
                <a:spcPts val="0"/>
              </a:spcBef>
              <a:buNone/>
            </a:pPr>
            <a:endParaRPr sz="1800" dirty="0"/>
          </a:p>
          <a:p>
            <a:pPr lvl="0">
              <a:spcBef>
                <a:spcPts val="0"/>
              </a:spcBef>
              <a:buNone/>
            </a:pPr>
            <a:endParaRPr sz="1800" dirty="0"/>
          </a:p>
          <a:p>
            <a:pPr lvl="0">
              <a:spcBef>
                <a:spcPts val="0"/>
              </a:spcBef>
              <a:buNone/>
            </a:pPr>
            <a:r>
              <a:rPr lang="fr" sz="1800" dirty="0"/>
              <a:t>David Guez</a:t>
            </a:r>
          </a:p>
          <a:p>
            <a:pPr lvl="0" rtl="0">
              <a:spcBef>
                <a:spcPts val="0"/>
              </a:spcBef>
              <a:buNone/>
            </a:pPr>
            <a:r>
              <a:rPr lang="fr" sz="1800" dirty="0"/>
              <a:t>david@guez.org</a:t>
            </a:r>
          </a:p>
          <a:p>
            <a:pPr lvl="0" algn="l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r>
              <a:rPr lang="fr" u="sng" dirty="0">
                <a:solidFill>
                  <a:schemeClr val="hlink"/>
                </a:solidFill>
                <a:hlinkClick r:id="rId3"/>
              </a:rPr>
              <a:t>www.kronos.money</a:t>
            </a:r>
          </a:p>
        </p:txBody>
      </p:sp>
      <p:pic>
        <p:nvPicPr>
          <p:cNvPr id="56" name="Shape 56" descr="kronoslogorondcouleu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6247" y="2117774"/>
            <a:ext cx="1211499" cy="1182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hape 61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/>
          <p:nvPr/>
        </p:nvSpPr>
        <p:spPr>
          <a:xfrm>
            <a:off x="796500" y="553500"/>
            <a:ext cx="7479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3" name="Shape 63"/>
          <p:cNvSpPr txBox="1"/>
          <p:nvPr/>
        </p:nvSpPr>
        <p:spPr>
          <a:xfrm>
            <a:off x="1142900" y="175600"/>
            <a:ext cx="6764100" cy="9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fr" sz="3000" b="1" dirty="0"/>
              <a:t>THE FACTS</a:t>
            </a:r>
          </a:p>
          <a:p>
            <a:pPr lvl="0" algn="ctr" rtl="0">
              <a:spcBef>
                <a:spcPts val="0"/>
              </a:spcBef>
              <a:buNone/>
            </a:pPr>
            <a:endParaRPr sz="2400" dirty="0"/>
          </a:p>
          <a:p>
            <a:pPr lvl="0" algn="ctr" rtl="0">
              <a:spcBef>
                <a:spcPts val="0"/>
              </a:spcBef>
              <a:buNone/>
            </a:pPr>
            <a:r>
              <a:rPr lang="fr" sz="2400" dirty="0"/>
              <a:t>Our financial system is based on </a:t>
            </a:r>
            <a:r>
              <a:rPr lang="fr" sz="2400" dirty="0">
                <a:solidFill>
                  <a:srgbClr val="404040"/>
                </a:solidFill>
                <a:highlight>
                  <a:srgbClr val="FFFFFF"/>
                </a:highlight>
              </a:rPr>
              <a:t>principles </a:t>
            </a:r>
            <a:r>
              <a:rPr lang="fr" sz="2400" dirty="0" smtClean="0">
                <a:solidFill>
                  <a:srgbClr val="404040"/>
                </a:solidFill>
                <a:highlight>
                  <a:srgbClr val="FFFFFF"/>
                </a:highlight>
              </a:rPr>
              <a:t>of growth, </a:t>
            </a:r>
            <a:r>
              <a:rPr lang="fr" sz="2400" u="sng" dirty="0" smtClean="0">
                <a:solidFill>
                  <a:srgbClr val="404040"/>
                </a:solidFill>
                <a:highlight>
                  <a:srgbClr val="FFFFFF"/>
                </a:highlight>
              </a:rPr>
              <a:t>borrowing</a:t>
            </a:r>
            <a:r>
              <a:rPr lang="fr" sz="2400" dirty="0" smtClean="0">
                <a:solidFill>
                  <a:srgbClr val="404040"/>
                </a:solidFill>
                <a:highlight>
                  <a:srgbClr val="FFFFFF"/>
                </a:highlight>
              </a:rPr>
              <a:t> </a:t>
            </a:r>
            <a:r>
              <a:rPr lang="fr" sz="2400" dirty="0">
                <a:solidFill>
                  <a:srgbClr val="404040"/>
                </a:solidFill>
                <a:highlight>
                  <a:srgbClr val="FFFFFF"/>
                </a:highlight>
              </a:rPr>
              <a:t>and </a:t>
            </a:r>
            <a:r>
              <a:rPr lang="fr" sz="2400" u="sng" dirty="0">
                <a:solidFill>
                  <a:srgbClr val="404040"/>
                </a:solidFill>
                <a:highlight>
                  <a:srgbClr val="FFFFFF"/>
                </a:highlight>
              </a:rPr>
              <a:t>debt repayment.</a:t>
            </a:r>
          </a:p>
          <a:p>
            <a:pPr lvl="0" algn="ctr" rtl="0">
              <a:spcBef>
                <a:spcPts val="0"/>
              </a:spcBef>
              <a:buNone/>
            </a:pPr>
            <a:endParaRPr sz="2400" dirty="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 dirty="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 dirty="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fr-FR" sz="2400" dirty="0" smtClean="0">
                <a:solidFill>
                  <a:srgbClr val="404040"/>
                </a:solidFill>
                <a:highlight>
                  <a:srgbClr val="FFFFFF"/>
                </a:highlight>
              </a:rPr>
              <a:t>Our </a:t>
            </a:r>
            <a:r>
              <a:rPr lang="fr-FR" sz="2400" dirty="0" err="1" smtClean="0">
                <a:solidFill>
                  <a:srgbClr val="404040"/>
                </a:solidFill>
                <a:highlight>
                  <a:srgbClr val="FFFFFF"/>
                </a:highlight>
              </a:rPr>
              <a:t>needs</a:t>
            </a:r>
            <a:r>
              <a:rPr lang="fr-FR" sz="2400" dirty="0" smtClean="0">
                <a:solidFill>
                  <a:srgbClr val="404040"/>
                </a:solidFill>
                <a:highlight>
                  <a:srgbClr val="FFFFFF"/>
                </a:highlight>
              </a:rPr>
              <a:t> to survive (</a:t>
            </a:r>
            <a:r>
              <a:rPr lang="fr-FR" sz="2400" dirty="0" err="1" smtClean="0">
                <a:solidFill>
                  <a:srgbClr val="404040"/>
                </a:solidFill>
                <a:highlight>
                  <a:srgbClr val="FFFFFF"/>
                </a:highlight>
              </a:rPr>
              <a:t>food</a:t>
            </a:r>
            <a:r>
              <a:rPr lang="fr-FR" sz="2400" dirty="0" smtClean="0">
                <a:solidFill>
                  <a:srgbClr val="404040"/>
                </a:solidFill>
                <a:highlight>
                  <a:srgbClr val="FFFFFF"/>
                </a:highlight>
              </a:rPr>
              <a:t>, transport, </a:t>
            </a:r>
            <a:r>
              <a:rPr lang="fr-FR" sz="2400" dirty="0" err="1" smtClean="0">
                <a:solidFill>
                  <a:srgbClr val="404040"/>
                </a:solidFill>
                <a:highlight>
                  <a:srgbClr val="FFFFFF"/>
                </a:highlight>
              </a:rPr>
              <a:t>schelter</a:t>
            </a:r>
            <a:r>
              <a:rPr lang="fr-FR" sz="2400" dirty="0" smtClean="0">
                <a:solidFill>
                  <a:srgbClr val="404040"/>
                </a:solidFill>
                <a:highlight>
                  <a:srgbClr val="FFFFFF"/>
                </a:highlight>
              </a:rPr>
              <a:t>..) </a:t>
            </a:r>
            <a:r>
              <a:rPr lang="fr" sz="2400" dirty="0" smtClean="0">
                <a:solidFill>
                  <a:srgbClr val="404040"/>
                </a:solidFill>
                <a:highlight>
                  <a:srgbClr val="FFFFFF"/>
                </a:highlight>
              </a:rPr>
              <a:t>makes </a:t>
            </a:r>
            <a:r>
              <a:rPr lang="fr" sz="2400" dirty="0">
                <a:solidFill>
                  <a:srgbClr val="404040"/>
                </a:solidFill>
                <a:highlight>
                  <a:srgbClr val="FFFFFF"/>
                </a:highlight>
              </a:rPr>
              <a:t>us prisoners of the banking system and its devious effects it has on our way of living, understanding the world and exchanging goods and services.</a:t>
            </a:r>
          </a:p>
          <a:p>
            <a:pPr lvl="0" algn="ctr">
              <a:spcBef>
                <a:spcPts val="0"/>
              </a:spcBef>
              <a:buNone/>
            </a:pPr>
            <a:endParaRPr sz="1800" dirty="0">
              <a:solidFill>
                <a:srgbClr val="404040"/>
              </a:solidFill>
              <a:highlight>
                <a:srgbClr val="FFFFFF"/>
              </a:highlight>
            </a:endParaRPr>
          </a:p>
        </p:txBody>
      </p:sp>
      <p:pic>
        <p:nvPicPr>
          <p:cNvPr id="64" name="Shape 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7812" y="2023125"/>
            <a:ext cx="748374" cy="728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Shape 69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Shape 70"/>
          <p:cNvSpPr txBox="1"/>
          <p:nvPr/>
        </p:nvSpPr>
        <p:spPr>
          <a:xfrm>
            <a:off x="796500" y="553500"/>
            <a:ext cx="7479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71" name="Shape 71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312" y="76205"/>
            <a:ext cx="7981374" cy="499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Shape 76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Shape 77"/>
          <p:cNvSpPr txBox="1"/>
          <p:nvPr/>
        </p:nvSpPr>
        <p:spPr>
          <a:xfrm>
            <a:off x="796500" y="553500"/>
            <a:ext cx="7479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78" name="Shape 78"/>
          <p:cNvSpPr txBox="1"/>
          <p:nvPr/>
        </p:nvSpPr>
        <p:spPr>
          <a:xfrm>
            <a:off x="217650" y="228600"/>
            <a:ext cx="8636700" cy="9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fr" sz="3000" b="1"/>
              <a:t>THE KRONOS PROJECT</a:t>
            </a:r>
          </a:p>
          <a:p>
            <a:pPr lvl="0" algn="l" rtl="0">
              <a:spcBef>
                <a:spcPts val="0"/>
              </a:spcBef>
              <a:buNone/>
            </a:pPr>
            <a:endParaRPr sz="2400"/>
          </a:p>
          <a:p>
            <a:pPr lvl="0" algn="ctr" rtl="0">
              <a:spcBef>
                <a:spcPts val="0"/>
              </a:spcBef>
              <a:buNone/>
            </a:pPr>
            <a:r>
              <a:rPr lang="fr" sz="2400" b="1">
                <a:solidFill>
                  <a:srgbClr val="404040"/>
                </a:solidFill>
                <a:highlight>
                  <a:srgbClr val="FFFFFF"/>
                </a:highlight>
              </a:rPr>
              <a:t>A new global exchange paradigm</a:t>
            </a:r>
          </a:p>
          <a:p>
            <a:pPr lvl="0" algn="ctr" rtl="0">
              <a:spcBef>
                <a:spcPts val="0"/>
              </a:spcBef>
              <a:buNone/>
            </a:pPr>
            <a:endParaRPr sz="2400" b="1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fr" sz="1800">
                <a:solidFill>
                  <a:srgbClr val="404040"/>
                </a:solidFill>
                <a:highlight>
                  <a:srgbClr val="FFFFFF"/>
                </a:highlight>
              </a:rPr>
              <a:t>Instead of basing the currency on inflation or deflation of an artificial value,  Kronos substitute this value with the one which really </a:t>
            </a:r>
            <a:r>
              <a:rPr lang="fr" sz="1800" i="1">
                <a:solidFill>
                  <a:srgbClr val="404040"/>
                </a:solidFill>
                <a:highlight>
                  <a:srgbClr val="FFFFFF"/>
                </a:highlight>
              </a:rPr>
              <a:t>governs</a:t>
            </a:r>
            <a:r>
              <a:rPr lang="fr" sz="1800">
                <a:solidFill>
                  <a:srgbClr val="404040"/>
                </a:solidFill>
                <a:highlight>
                  <a:srgbClr val="FFFFFF"/>
                </a:highlight>
              </a:rPr>
              <a:t> these exchanges :</a:t>
            </a:r>
          </a:p>
          <a:p>
            <a:pPr lvl="0" algn="ctr" rtl="0">
              <a:spcBef>
                <a:spcPts val="0"/>
              </a:spcBef>
              <a:buNone/>
            </a:pPr>
            <a:endParaRPr sz="1800" b="1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fr" sz="1800" b="1">
                <a:solidFill>
                  <a:srgbClr val="FF0000"/>
                </a:solidFill>
                <a:highlight>
                  <a:srgbClr val="FFFFFF"/>
                </a:highlight>
              </a:rPr>
              <a:t>THE HUMAN TIME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fr" sz="1800" b="1">
                <a:solidFill>
                  <a:srgbClr val="FF0000"/>
                </a:solidFill>
                <a:highlight>
                  <a:srgbClr val="FFFFFF"/>
                </a:highlight>
              </a:rPr>
              <a:t>1 KRONOS = 1 HOUR</a:t>
            </a:r>
          </a:p>
          <a:p>
            <a:pPr lvl="0" algn="ctr" rtl="0">
              <a:spcBef>
                <a:spcPts val="0"/>
              </a:spcBef>
              <a:buNone/>
            </a:pPr>
            <a:endParaRPr sz="1800" b="1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fr" sz="1800">
                <a:solidFill>
                  <a:srgbClr val="404040"/>
                </a:solidFill>
              </a:rPr>
              <a:t>It’s the time we spend to do, to create, to built, to teach...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fr" sz="1800">
                <a:solidFill>
                  <a:srgbClr val="404040"/>
                </a:solidFill>
              </a:rPr>
              <a:t>Everyone has the same ‘day by day’ capital of time.</a:t>
            </a:r>
          </a:p>
          <a:p>
            <a:pPr lvl="0" algn="ctr" rtl="0">
              <a:spcBef>
                <a:spcPts val="0"/>
              </a:spcBef>
              <a:buNone/>
            </a:pPr>
            <a:endParaRPr sz="1800">
              <a:solidFill>
                <a:srgbClr val="404040"/>
              </a:solidFill>
            </a:endParaRPr>
          </a:p>
          <a:p>
            <a:pPr lvl="0" algn="ctr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lang="fr" sz="1800" b="1">
                <a:solidFill>
                  <a:srgbClr val="FF0000"/>
                </a:solidFill>
              </a:rPr>
              <a:t>it’s pushing the idea of making an equivalence between all activities</a:t>
            </a:r>
          </a:p>
          <a:p>
            <a:pPr lvl="0" algn="ctr" rtl="0">
              <a:spcBef>
                <a:spcPts val="0"/>
              </a:spcBef>
              <a:buNone/>
            </a:pPr>
            <a:endParaRPr sz="1800">
              <a:solidFill>
                <a:srgbClr val="404040"/>
              </a:solidFill>
              <a:highlight>
                <a:srgbClr val="FFFFFF"/>
              </a:highlight>
            </a:endParaRPr>
          </a:p>
        </p:txBody>
      </p:sp>
      <p:pic>
        <p:nvPicPr>
          <p:cNvPr id="79" name="Shape 79" descr="kronos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650" y="189837"/>
            <a:ext cx="607174" cy="782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 descr="kronoslog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23375" y="189837"/>
            <a:ext cx="607174" cy="782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Shape 85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 txBox="1"/>
          <p:nvPr/>
        </p:nvSpPr>
        <p:spPr>
          <a:xfrm>
            <a:off x="796500" y="553500"/>
            <a:ext cx="7479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87" name="Shape 87"/>
          <p:cNvSpPr txBox="1"/>
          <p:nvPr/>
        </p:nvSpPr>
        <p:spPr>
          <a:xfrm>
            <a:off x="1552500" y="378000"/>
            <a:ext cx="6500400" cy="9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fr" sz="3000" b="1"/>
              <a:t>HOW TO CREATE A GLOBAL CURRENCY ?</a:t>
            </a:r>
          </a:p>
          <a:p>
            <a:pPr lvl="0" algn="l" rtl="0">
              <a:spcBef>
                <a:spcPts val="0"/>
              </a:spcBef>
              <a:buNone/>
            </a:pPr>
            <a:endParaRPr sz="2400"/>
          </a:p>
          <a:p>
            <a:pPr lvl="0" algn="ctr" rtl="0">
              <a:spcBef>
                <a:spcPts val="0"/>
              </a:spcBef>
              <a:buNone/>
            </a:pPr>
            <a:r>
              <a:rPr lang="fr" sz="2400" b="1">
                <a:solidFill>
                  <a:srgbClr val="FF0000"/>
                </a:solidFill>
                <a:highlight>
                  <a:srgbClr val="FFFFFF"/>
                </a:highlight>
              </a:rPr>
              <a:t>We need </a:t>
            </a:r>
          </a:p>
          <a:p>
            <a:pPr lvl="0" algn="ctr" rtl="0">
              <a:spcBef>
                <a:spcPts val="0"/>
              </a:spcBef>
              <a:buNone/>
            </a:pPr>
            <a:endParaRPr sz="2400" b="1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fr" sz="2400">
                <a:solidFill>
                  <a:srgbClr val="404040"/>
                </a:solidFill>
                <a:highlight>
                  <a:srgbClr val="FFFFFF"/>
                </a:highlight>
              </a:rPr>
              <a:t>A complete decentralised and secure exchange system.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fr" sz="2400">
                <a:solidFill>
                  <a:srgbClr val="404040"/>
                </a:solidFill>
                <a:highlight>
                  <a:srgbClr val="FFFFFF"/>
                </a:highlight>
              </a:rPr>
              <a:t>An exchange platform which is fair, equitable, holistic and can built trust between people.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Shape 92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Shape 93"/>
          <p:cNvSpPr txBox="1"/>
          <p:nvPr/>
        </p:nvSpPr>
        <p:spPr>
          <a:xfrm>
            <a:off x="796500" y="553500"/>
            <a:ext cx="7479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94" name="Shape 94"/>
          <p:cNvSpPr txBox="1"/>
          <p:nvPr/>
        </p:nvSpPr>
        <p:spPr>
          <a:xfrm>
            <a:off x="1552500" y="73200"/>
            <a:ext cx="6500400" cy="9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fr" sz="2400">
                <a:solidFill>
                  <a:srgbClr val="404040"/>
                </a:solidFill>
              </a:rPr>
              <a:t> </a:t>
            </a:r>
            <a:r>
              <a:rPr lang="fr" sz="3000" b="1"/>
              <a:t>CRYPTO CURRENCY &amp; BLOCKCHAIN</a:t>
            </a:r>
          </a:p>
          <a:p>
            <a:pPr lvl="0" algn="ctr" rtl="0">
              <a:spcBef>
                <a:spcPts val="0"/>
              </a:spcBef>
              <a:buNone/>
            </a:pPr>
            <a:endParaRPr sz="2400" b="1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fr" sz="2400">
                <a:solidFill>
                  <a:srgbClr val="404040"/>
                </a:solidFill>
                <a:highlight>
                  <a:srgbClr val="FFFFFF"/>
                </a:highlight>
              </a:rPr>
              <a:t>The Blockchain principles are the same as the peer to peer philosophy and can be the good system to create Kronos.</a:t>
            </a:r>
          </a:p>
          <a:p>
            <a:pPr lvl="0" algn="ctr" rtl="0">
              <a:spcBef>
                <a:spcPts val="0"/>
              </a:spcBef>
              <a:buNone/>
            </a:pPr>
            <a:endParaRPr sz="36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fr" sz="3600">
                <a:solidFill>
                  <a:srgbClr val="404040"/>
                </a:solidFill>
                <a:highlight>
                  <a:srgbClr val="FFFFFF"/>
                </a:highlight>
              </a:rPr>
              <a:t> </a:t>
            </a:r>
            <a:r>
              <a:rPr lang="fr" sz="3600">
                <a:solidFill>
                  <a:srgbClr val="FF0000"/>
                </a:solidFill>
                <a:highlight>
                  <a:srgbClr val="FFFFFF"/>
                </a:highlight>
              </a:rPr>
              <a:t>Decentralised, trustable, autonomous, security</a:t>
            </a:r>
            <a:r>
              <a:rPr lang="fr" sz="3600">
                <a:solidFill>
                  <a:srgbClr val="404040"/>
                </a:solidFill>
                <a:highlight>
                  <a:srgbClr val="FFFFFF"/>
                </a:highlight>
              </a:rPr>
              <a:t>. </a:t>
            </a:r>
          </a:p>
          <a:p>
            <a:pPr lvl="0" algn="ctr" rtl="0">
              <a:spcBef>
                <a:spcPts val="0"/>
              </a:spcBef>
              <a:buNone/>
            </a:pPr>
            <a:endParaRPr sz="36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Shape 99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Shape 100"/>
          <p:cNvSpPr txBox="1"/>
          <p:nvPr/>
        </p:nvSpPr>
        <p:spPr>
          <a:xfrm>
            <a:off x="796500" y="553500"/>
            <a:ext cx="7479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 txBox="1"/>
          <p:nvPr/>
        </p:nvSpPr>
        <p:spPr>
          <a:xfrm>
            <a:off x="675000" y="137100"/>
            <a:ext cx="7938000" cy="9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fr" sz="2400" dirty="0">
                <a:solidFill>
                  <a:srgbClr val="404040"/>
                </a:solidFill>
              </a:rPr>
              <a:t> </a:t>
            </a:r>
            <a:r>
              <a:rPr lang="fr" sz="3000" b="1" dirty="0"/>
              <a:t>CRYPTO CURRENCY &amp; BLOCKCHAIN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fr" sz="2400" b="1" dirty="0">
                <a:solidFill>
                  <a:srgbClr val="404040"/>
                </a:solidFill>
                <a:highlight>
                  <a:srgbClr val="FFFFFF"/>
                </a:highlight>
              </a:rPr>
              <a:t>Bitcoin </a:t>
            </a:r>
            <a:r>
              <a:rPr lang="fr-FR" sz="2400" b="1" dirty="0" smtClean="0">
                <a:solidFill>
                  <a:srgbClr val="404040"/>
                </a:solidFill>
                <a:highlight>
                  <a:srgbClr val="FFFFFF"/>
                </a:highlight>
              </a:rPr>
              <a:t>(</a:t>
            </a:r>
            <a:r>
              <a:rPr lang="fr" sz="2400" b="1" dirty="0" smtClean="0">
                <a:solidFill>
                  <a:srgbClr val="404040"/>
                </a:solidFill>
                <a:highlight>
                  <a:srgbClr val="FFFFFF"/>
                </a:highlight>
              </a:rPr>
              <a:t>1.0</a:t>
            </a:r>
            <a:r>
              <a:rPr lang="fr-FR" sz="2400" b="1" dirty="0" smtClean="0">
                <a:solidFill>
                  <a:srgbClr val="404040"/>
                </a:solidFill>
                <a:highlight>
                  <a:srgbClr val="FFFFFF"/>
                </a:highlight>
              </a:rPr>
              <a:t>)</a:t>
            </a:r>
            <a:r>
              <a:rPr lang="fr" sz="2400" b="1" dirty="0" smtClean="0">
                <a:solidFill>
                  <a:srgbClr val="404040"/>
                </a:solidFill>
                <a:highlight>
                  <a:srgbClr val="FFFFFF"/>
                </a:highlight>
              </a:rPr>
              <a:t> </a:t>
            </a:r>
            <a:r>
              <a:rPr lang="fr" sz="2400" b="1" dirty="0">
                <a:solidFill>
                  <a:srgbClr val="404040"/>
                </a:solidFill>
                <a:highlight>
                  <a:srgbClr val="FFFFFF"/>
                </a:highlight>
              </a:rPr>
              <a:t>&lt;---&gt; Ethereum </a:t>
            </a:r>
            <a:r>
              <a:rPr lang="fr-FR" sz="2400" b="1" dirty="0" smtClean="0">
                <a:solidFill>
                  <a:srgbClr val="404040"/>
                </a:solidFill>
                <a:highlight>
                  <a:srgbClr val="FFFFFF"/>
                </a:highlight>
              </a:rPr>
              <a:t>(</a:t>
            </a:r>
            <a:r>
              <a:rPr lang="fr" sz="2400" b="1" dirty="0" smtClean="0">
                <a:solidFill>
                  <a:srgbClr val="404040"/>
                </a:solidFill>
                <a:highlight>
                  <a:srgbClr val="FFFFFF"/>
                </a:highlight>
              </a:rPr>
              <a:t>2.0</a:t>
            </a:r>
            <a:r>
              <a:rPr lang="fr-FR" sz="2400" b="1" dirty="0" smtClean="0">
                <a:solidFill>
                  <a:srgbClr val="404040"/>
                </a:solidFill>
                <a:highlight>
                  <a:srgbClr val="FFFFFF"/>
                </a:highlight>
              </a:rPr>
              <a:t>)</a:t>
            </a:r>
            <a:endParaRPr lang="fr" sz="2400" b="1" dirty="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 dirty="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 dirty="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 dirty="0">
              <a:solidFill>
                <a:srgbClr val="404040"/>
              </a:solidFill>
              <a:highlight>
                <a:srgbClr val="FFFFFF"/>
              </a:highlight>
            </a:endParaRPr>
          </a:p>
        </p:txBody>
      </p:sp>
      <p:pic>
        <p:nvPicPr>
          <p:cNvPr id="102" name="Shape 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500" y="1747849"/>
            <a:ext cx="3782674" cy="22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Shape 103" descr="Afficher l'image d'origin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7462" y="1537212"/>
            <a:ext cx="3782676" cy="1565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/>
          <p:nvPr/>
        </p:nvSpPr>
        <p:spPr>
          <a:xfrm>
            <a:off x="386087" y="3965425"/>
            <a:ext cx="3577500" cy="67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fr" sz="1800" b="1" dirty="0"/>
              <a:t>We can fork any open source crypto currency and make our own -- &gt; </a:t>
            </a:r>
            <a:r>
              <a:rPr lang="fr-FR" sz="1800" b="1" dirty="0" err="1" smtClean="0"/>
              <a:t>blckchain</a:t>
            </a:r>
            <a:r>
              <a:rPr lang="fr" sz="1800" b="1" dirty="0" smtClean="0"/>
              <a:t> </a:t>
            </a:r>
            <a:r>
              <a:rPr lang="fr" sz="1800" b="1" dirty="0"/>
              <a:t>1.0</a:t>
            </a:r>
          </a:p>
        </p:txBody>
      </p:sp>
      <p:sp>
        <p:nvSpPr>
          <p:cNvPr id="105" name="Shape 105"/>
          <p:cNvSpPr txBox="1"/>
          <p:nvPr/>
        </p:nvSpPr>
        <p:spPr>
          <a:xfrm>
            <a:off x="4697800" y="3894400"/>
            <a:ext cx="3915300" cy="67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fr" sz="1800" b="1" dirty="0"/>
              <a:t>We can create some smart contracts (programs) with an ethereum’like system --&gt; </a:t>
            </a:r>
            <a:r>
              <a:rPr lang="fr-FR" sz="1800" b="1" dirty="0" err="1" smtClean="0"/>
              <a:t>blckchain</a:t>
            </a:r>
            <a:r>
              <a:rPr lang="fr" sz="1800" b="1" dirty="0" smtClean="0"/>
              <a:t> </a:t>
            </a:r>
            <a:r>
              <a:rPr lang="fr" sz="1800" b="1" dirty="0"/>
              <a:t>2.0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hape 110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 txBox="1"/>
          <p:nvPr/>
        </p:nvSpPr>
        <p:spPr>
          <a:xfrm>
            <a:off x="796500" y="553500"/>
            <a:ext cx="7479000" cy="241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12" name="Shape 112"/>
          <p:cNvSpPr txBox="1"/>
          <p:nvPr/>
        </p:nvSpPr>
        <p:spPr>
          <a:xfrm>
            <a:off x="675000" y="0"/>
            <a:ext cx="7938000" cy="9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fr" sz="2400">
                <a:solidFill>
                  <a:srgbClr val="404040"/>
                </a:solidFill>
              </a:rPr>
              <a:t> </a:t>
            </a:r>
            <a:r>
              <a:rPr lang="fr" sz="2400" b="1">
                <a:solidFill>
                  <a:srgbClr val="404040"/>
                </a:solidFill>
                <a:highlight>
                  <a:srgbClr val="FFFFFF"/>
                </a:highlight>
              </a:rPr>
              <a:t>ETHEREUM</a:t>
            </a:r>
            <a:br>
              <a:rPr lang="fr" sz="2400" b="1">
                <a:solidFill>
                  <a:srgbClr val="404040"/>
                </a:solidFill>
                <a:highlight>
                  <a:srgbClr val="FFFFFF"/>
                </a:highlight>
              </a:rPr>
            </a:br>
            <a:r>
              <a:rPr lang="fr" sz="2400" b="1">
                <a:solidFill>
                  <a:srgbClr val="404040"/>
                </a:solidFill>
                <a:highlight>
                  <a:srgbClr val="FFFFFF"/>
                </a:highlight>
              </a:rPr>
              <a:t>Kronos smart contract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</p:txBody>
      </p:sp>
      <p:pic>
        <p:nvPicPr>
          <p:cNvPr id="113" name="Shape 113"/>
          <p:cNvPicPr preferRelativeResize="0"/>
          <p:nvPr/>
        </p:nvPicPr>
        <p:blipFill rotWithShape="1">
          <a:blip r:embed="rId4">
            <a:alphaModFix/>
          </a:blip>
          <a:srcRect r="5642" b="9714"/>
          <a:stretch/>
        </p:blipFill>
        <p:spPr>
          <a:xfrm>
            <a:off x="1355524" y="794999"/>
            <a:ext cx="6576950" cy="417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/>
          <p:nvPr/>
        </p:nvSpPr>
        <p:spPr>
          <a:xfrm>
            <a:off x="796500" y="553500"/>
            <a:ext cx="7479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20" name="Shape 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48521"/>
            <a:ext cx="9143998" cy="3968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Shape 125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Shape 126"/>
          <p:cNvSpPr txBox="1"/>
          <p:nvPr/>
        </p:nvSpPr>
        <p:spPr>
          <a:xfrm>
            <a:off x="796500" y="553500"/>
            <a:ext cx="7479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27" name="Shape 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437" y="0"/>
            <a:ext cx="8239125" cy="490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/>
        </p:nvSpPr>
        <p:spPr>
          <a:xfrm>
            <a:off x="796500" y="553500"/>
            <a:ext cx="7479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33" name="Shape 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437" y="0"/>
            <a:ext cx="8761125" cy="5032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Shape 134" descr="kronoslogorondcouleu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Shape 139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Shape 140"/>
          <p:cNvSpPr txBox="1"/>
          <p:nvPr/>
        </p:nvSpPr>
        <p:spPr>
          <a:xfrm>
            <a:off x="0" y="553500"/>
            <a:ext cx="9144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1" name="Shape 141"/>
          <p:cNvSpPr txBox="1"/>
          <p:nvPr/>
        </p:nvSpPr>
        <p:spPr>
          <a:xfrm>
            <a:off x="301150" y="0"/>
            <a:ext cx="8480100" cy="777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fr" sz="2400">
                <a:solidFill>
                  <a:srgbClr val="404040"/>
                </a:solidFill>
              </a:rPr>
              <a:t> </a:t>
            </a:r>
            <a:r>
              <a:rPr lang="fr" sz="3000" b="1"/>
              <a:t>Consequences</a:t>
            </a:r>
          </a:p>
          <a:p>
            <a:pPr lvl="0" algn="ctr" rtl="0">
              <a:spcBef>
                <a:spcPts val="0"/>
              </a:spcBef>
              <a:buNone/>
            </a:pPr>
            <a:endParaRPr sz="2400" b="1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lvl="0" indent="4762500" algn="ctr" rtl="0">
              <a:lnSpc>
                <a:spcPct val="115000"/>
              </a:lnSpc>
              <a:spcBef>
                <a:spcPts val="0"/>
              </a:spcBef>
              <a:buNone/>
            </a:pPr>
            <a:endParaRPr sz="10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fr">
                <a:solidFill>
                  <a:srgbClr val="404040"/>
                </a:solidFill>
                <a:highlight>
                  <a:srgbClr val="FFFFFF"/>
                </a:highlight>
              </a:rPr>
              <a:t>THE KRONOS brings the concept of work and its monetary equivalent by replacing it with the human activity and temporal equity.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fr">
                <a:solidFill>
                  <a:srgbClr val="404040"/>
                </a:solidFill>
                <a:highlight>
                  <a:srgbClr val="FFFFFF"/>
                </a:highlight>
              </a:rPr>
              <a:t>THE KRONOS is indexed on human time, in that it is completely egalitarian and prevent speculation.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fr">
                <a:solidFill>
                  <a:srgbClr val="404040"/>
                </a:solidFill>
                <a:highlight>
                  <a:srgbClr val="FFFFFF"/>
                </a:highlight>
              </a:rPr>
              <a:t>THE KRONOS challenges the notion of property and replace it with the notion of objects using value.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fr">
                <a:solidFill>
                  <a:srgbClr val="404040"/>
                </a:solidFill>
                <a:highlight>
                  <a:srgbClr val="FFFFFF"/>
                </a:highlight>
              </a:rPr>
              <a:t>THE KRONOS creates virtuous circles of human activity.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fr">
                <a:solidFill>
                  <a:srgbClr val="404040"/>
                </a:solidFill>
                <a:highlight>
                  <a:srgbClr val="FFFFFF"/>
                </a:highlight>
              </a:rPr>
              <a:t>THE KRONOS replaces the notion of social class by the notion of creators and users class.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fr">
                <a:solidFill>
                  <a:srgbClr val="404040"/>
                </a:solidFill>
                <a:highlight>
                  <a:srgbClr val="FFFFFF"/>
                </a:highlight>
              </a:rPr>
              <a:t>THE KRONOS establishes an equivalence between all activities, enabling unprecedented passages being impossible with paper money.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fr" sz="1800" b="1">
                <a:solidFill>
                  <a:srgbClr val="404040"/>
                </a:solidFill>
                <a:highlight>
                  <a:srgbClr val="FFFFFF"/>
                </a:highlight>
              </a:rPr>
              <a:t>THE KRONOS is in a logic of common goods.</a:t>
            </a:r>
          </a:p>
          <a:p>
            <a:pPr lvl="0" algn="ctr" rtl="0">
              <a:spcBef>
                <a:spcPts val="0"/>
              </a:spcBef>
              <a:buNone/>
            </a:pPr>
            <a:endParaRPr sz="36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Shape 146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 txBox="1"/>
          <p:nvPr/>
        </p:nvSpPr>
        <p:spPr>
          <a:xfrm>
            <a:off x="0" y="553500"/>
            <a:ext cx="9144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48" name="Shape 148"/>
          <p:cNvSpPr txBox="1"/>
          <p:nvPr/>
        </p:nvSpPr>
        <p:spPr>
          <a:xfrm>
            <a:off x="373425" y="0"/>
            <a:ext cx="8480100" cy="777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fr" sz="2400" b="1">
                <a:solidFill>
                  <a:srgbClr val="404040"/>
                </a:solidFill>
              </a:rPr>
              <a:t>Questions</a:t>
            </a:r>
          </a:p>
          <a:p>
            <a:pPr lvl="0" algn="ctr" rtl="0">
              <a:spcBef>
                <a:spcPts val="0"/>
              </a:spcBef>
              <a:buNone/>
            </a:pPr>
            <a:endParaRPr sz="2400" b="1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lvl="0" indent="4762500" algn="ctr" rtl="0">
              <a:lnSpc>
                <a:spcPct val="115000"/>
              </a:lnSpc>
              <a:spcBef>
                <a:spcPts val="0"/>
              </a:spcBef>
              <a:buNone/>
            </a:pPr>
            <a:endParaRPr sz="10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rtl="0">
              <a:spcBef>
                <a:spcPts val="0"/>
              </a:spcBef>
              <a:buNone/>
            </a:pPr>
            <a:endParaRPr sz="16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marL="457200" lvl="0" indent="-330200" rtl="0">
              <a:spcBef>
                <a:spcPts val="0"/>
              </a:spcBef>
              <a:buClr>
                <a:srgbClr val="404040"/>
              </a:buClr>
              <a:buSzPct val="100000"/>
              <a:buChar char="●"/>
            </a:pPr>
            <a:r>
              <a:rPr lang="fr" sz="1600">
                <a:solidFill>
                  <a:srgbClr val="404040"/>
                </a:solidFill>
                <a:highlight>
                  <a:srgbClr val="FFFFFF"/>
                </a:highlight>
              </a:rPr>
              <a:t>How to estimate a common good like bread or unit elements made from large group of people (industry)?</a:t>
            </a:r>
          </a:p>
          <a:p>
            <a:pPr lvl="0" rtl="0">
              <a:spcBef>
                <a:spcPts val="0"/>
              </a:spcBef>
              <a:buNone/>
            </a:pPr>
            <a:endParaRPr sz="16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marL="457200" lvl="0" indent="-330200" rtl="0">
              <a:spcBef>
                <a:spcPts val="0"/>
              </a:spcBef>
              <a:buClr>
                <a:srgbClr val="404040"/>
              </a:buClr>
              <a:buSzPct val="100000"/>
              <a:buChar char="●"/>
            </a:pPr>
            <a:r>
              <a:rPr lang="fr" sz="1600">
                <a:solidFill>
                  <a:srgbClr val="404040"/>
                </a:solidFill>
                <a:highlight>
                  <a:srgbClr val="FFFFFF"/>
                </a:highlight>
              </a:rPr>
              <a:t>1 kronos = 1H but some objects or services need less →  cutting into minutes // xx,xx Kronos ?</a:t>
            </a:r>
          </a:p>
          <a:p>
            <a:pPr lvl="0" rtl="0">
              <a:spcBef>
                <a:spcPts val="0"/>
              </a:spcBef>
              <a:buNone/>
            </a:pPr>
            <a:endParaRPr sz="16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marL="457200" lvl="0" indent="-330200" rtl="0">
              <a:spcBef>
                <a:spcPts val="0"/>
              </a:spcBef>
              <a:buClr>
                <a:srgbClr val="404040"/>
              </a:buClr>
              <a:buSzPct val="100000"/>
              <a:buChar char="●"/>
            </a:pPr>
            <a:r>
              <a:rPr lang="fr" sz="1600">
                <a:solidFill>
                  <a:srgbClr val="404040"/>
                </a:solidFill>
                <a:highlight>
                  <a:srgbClr val="FFFFFF"/>
                </a:highlight>
              </a:rPr>
              <a:t>How to estimate an object like an art object : a book or a song or a paintings for example ? the idea of the evaluation of time of work // trust</a:t>
            </a:r>
          </a:p>
          <a:p>
            <a:pPr lvl="0" rtl="0">
              <a:spcBef>
                <a:spcPts val="0"/>
              </a:spcBef>
              <a:buNone/>
            </a:pPr>
            <a:endParaRPr sz="16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marL="457200" lvl="0" indent="-330200" rtl="0">
              <a:spcBef>
                <a:spcPts val="0"/>
              </a:spcBef>
              <a:buClr>
                <a:srgbClr val="404040"/>
              </a:buClr>
              <a:buSzPct val="100000"/>
              <a:buChar char="●"/>
            </a:pPr>
            <a:r>
              <a:rPr lang="fr" sz="1600">
                <a:solidFill>
                  <a:srgbClr val="404040"/>
                </a:solidFill>
                <a:highlight>
                  <a:srgbClr val="FFFFFF"/>
                </a:highlight>
              </a:rPr>
              <a:t>Who will decide of the rules and regulation of Kronos system ? Questions of Governance </a:t>
            </a:r>
          </a:p>
          <a:p>
            <a:pPr lvl="0" rtl="0">
              <a:spcBef>
                <a:spcPts val="0"/>
              </a:spcBef>
              <a:buNone/>
            </a:pPr>
            <a:endParaRPr sz="16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marL="457200" lvl="0" indent="-330200" rtl="0">
              <a:spcBef>
                <a:spcPts val="0"/>
              </a:spcBef>
              <a:buClr>
                <a:srgbClr val="404040"/>
              </a:buClr>
              <a:buSzPct val="100000"/>
              <a:buChar char="●"/>
            </a:pPr>
            <a:r>
              <a:rPr lang="fr" sz="1600">
                <a:solidFill>
                  <a:srgbClr val="404040"/>
                </a:solidFill>
                <a:highlight>
                  <a:srgbClr val="FFFFFF"/>
                </a:highlight>
              </a:rPr>
              <a:t>How to share all the kronos which are above the average mensual UNIT ? is it the code who decide or humans ?</a:t>
            </a:r>
          </a:p>
          <a:p>
            <a:pPr lvl="0" algn="ctr" rtl="0">
              <a:spcBef>
                <a:spcPts val="0"/>
              </a:spcBef>
              <a:buNone/>
            </a:pPr>
            <a:endParaRPr sz="18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b="1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hape 153" descr="kronoslogorondcoule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88847" y="4699150"/>
            <a:ext cx="455155" cy="44434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Shape 154"/>
          <p:cNvSpPr txBox="1"/>
          <p:nvPr/>
        </p:nvSpPr>
        <p:spPr>
          <a:xfrm>
            <a:off x="0" y="553500"/>
            <a:ext cx="9144000" cy="156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 txBox="1"/>
          <p:nvPr/>
        </p:nvSpPr>
        <p:spPr>
          <a:xfrm>
            <a:off x="0" y="294200"/>
            <a:ext cx="9144000" cy="777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fr" sz="3000" b="1">
                <a:solidFill>
                  <a:srgbClr val="404040"/>
                </a:solidFill>
              </a:rPr>
              <a:t>THANKS !!!</a:t>
            </a:r>
          </a:p>
          <a:p>
            <a:pPr lvl="0" algn="ctr" rtl="0">
              <a:spcBef>
                <a:spcPts val="0"/>
              </a:spcBef>
              <a:buNone/>
            </a:pPr>
            <a:endParaRPr sz="2400" b="1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buNone/>
            </a:pPr>
            <a:endParaRPr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fr" sz="2400" b="1">
                <a:solidFill>
                  <a:srgbClr val="404040"/>
                </a:solidFill>
                <a:highlight>
                  <a:srgbClr val="FFFFFF"/>
                </a:highlight>
              </a:rPr>
              <a:t>David Guez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fr" sz="1800">
                <a:solidFill>
                  <a:srgbClr val="404040"/>
                </a:solidFill>
                <a:highlight>
                  <a:srgbClr val="FFFFFF"/>
                </a:highlight>
              </a:rPr>
              <a:t>david@guez.org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fr" sz="1800" b="1" u="sng">
                <a:solidFill>
                  <a:schemeClr val="hlink"/>
                </a:solidFill>
                <a:highlight>
                  <a:srgbClr val="FFFFFF"/>
                </a:highlight>
                <a:hlinkClick r:id="rId4"/>
              </a:rPr>
              <a:t>www.guez.org</a:t>
            </a:r>
          </a:p>
          <a:p>
            <a:pPr lvl="0" algn="ctr" rtl="0">
              <a:spcBef>
                <a:spcPts val="0"/>
              </a:spcBef>
              <a:buNone/>
            </a:pPr>
            <a:endParaRPr sz="2400" b="1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fr" sz="2400" b="1">
                <a:solidFill>
                  <a:srgbClr val="404040"/>
                </a:solidFill>
                <a:highlight>
                  <a:srgbClr val="FFFFFF"/>
                </a:highlight>
              </a:rPr>
              <a:t>Kronos Money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fr" sz="2400" b="1" u="sng">
                <a:solidFill>
                  <a:schemeClr val="hlink"/>
                </a:solidFill>
                <a:highlight>
                  <a:srgbClr val="FFFFFF"/>
                </a:highlight>
                <a:hlinkClick r:id="rId5"/>
              </a:rPr>
              <a:t>www.kronos.money</a:t>
            </a:r>
          </a:p>
          <a:p>
            <a:pPr lvl="0" algn="ctr" rtl="0">
              <a:spcBef>
                <a:spcPts val="0"/>
              </a:spcBef>
              <a:buNone/>
            </a:pPr>
            <a:endParaRPr sz="2400" b="1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 b="1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fr" sz="2400" b="1">
                <a:solidFill>
                  <a:srgbClr val="FF0000"/>
                </a:solidFill>
                <a:highlight>
                  <a:srgbClr val="FFFFFF"/>
                </a:highlight>
              </a:rPr>
              <a:t>HELP IS WELCOME TO CODE KRONOS !!!</a:t>
            </a: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  <a:p>
            <a:pPr lvl="0" algn="ctr" rtl="0">
              <a:spcBef>
                <a:spcPts val="0"/>
              </a:spcBef>
              <a:buNone/>
            </a:pPr>
            <a:endParaRPr sz="2400">
              <a:solidFill>
                <a:srgbClr val="40404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507</Words>
  <Application>Microsoft Macintosh PowerPoint</Application>
  <PresentationFormat>Présentation à l'écran (16:9)</PresentationFormat>
  <Paragraphs>101</Paragraphs>
  <Slides>14</Slides>
  <Notes>14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simple-light-2</vt:lpstr>
      <vt:lpstr>KRONOS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KRONOS</dc:title>
  <cp:lastModifiedBy>dg dg</cp:lastModifiedBy>
  <cp:revision>3</cp:revision>
  <dcterms:modified xsi:type="dcterms:W3CDTF">2016-11-04T23:17:59Z</dcterms:modified>
</cp:coreProperties>
</file>